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7" r:id="rId2"/>
    <p:sldId id="305" r:id="rId3"/>
    <p:sldId id="335" r:id="rId4"/>
    <p:sldId id="336" r:id="rId5"/>
    <p:sldId id="259" r:id="rId6"/>
    <p:sldId id="406" r:id="rId7"/>
    <p:sldId id="337" r:id="rId8"/>
    <p:sldId id="262" r:id="rId9"/>
    <p:sldId id="407" r:id="rId10"/>
    <p:sldId id="263" r:id="rId11"/>
    <p:sldId id="380" r:id="rId12"/>
    <p:sldId id="266" r:id="rId13"/>
    <p:sldId id="270" r:id="rId14"/>
    <p:sldId id="280" r:id="rId15"/>
    <p:sldId id="279" r:id="rId16"/>
    <p:sldId id="285" r:id="rId17"/>
    <p:sldId id="276" r:id="rId18"/>
    <p:sldId id="271" r:id="rId19"/>
    <p:sldId id="286" r:id="rId20"/>
    <p:sldId id="273" r:id="rId21"/>
    <p:sldId id="289" r:id="rId22"/>
    <p:sldId id="278" r:id="rId23"/>
    <p:sldId id="287" r:id="rId24"/>
    <p:sldId id="275" r:id="rId25"/>
    <p:sldId id="284" r:id="rId26"/>
    <p:sldId id="268" r:id="rId27"/>
    <p:sldId id="372" r:id="rId28"/>
    <p:sldId id="375" r:id="rId29"/>
    <p:sldId id="293" r:id="rId30"/>
    <p:sldId id="294" r:id="rId31"/>
    <p:sldId id="290" r:id="rId32"/>
    <p:sldId id="291" r:id="rId33"/>
    <p:sldId id="376" r:id="rId34"/>
    <p:sldId id="29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BF1FF-32DA-4C46-A57B-EE733C1E0194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9B780-29EA-4DCF-A0BD-B759B9D232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9B780-29EA-4DCF-A0BD-B759B9D232C5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9B780-29EA-4DCF-A0BD-B759B9D232C5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rcRect b="3795"/>
          <a:stretch>
            <a:fillRect/>
          </a:stretch>
        </p:blipFill>
        <p:spPr>
          <a:xfrm>
            <a:off x="0" y="260350"/>
            <a:ext cx="12192000" cy="659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620713"/>
            <a:ext cx="10943167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1843088"/>
            <a:ext cx="10949517" cy="9810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1AB5C20-25B7-495F-BC0B-32973DD0607D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ACEBDE72-34C1-481F-984A-9A20458FA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5C20-25B7-495F-BC0B-32973DD0607D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DE72-34C1-481F-984A-9A20458FA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5C20-25B7-495F-BC0B-32973DD0607D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DE72-34C1-481F-984A-9A20458FA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5C20-25B7-495F-BC0B-32973DD0607D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DE72-34C1-481F-984A-9A20458FA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5C20-25B7-495F-BC0B-32973DD0607D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DE72-34C1-481F-984A-9A20458FA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5C20-25B7-495F-BC0B-32973DD0607D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DE72-34C1-481F-984A-9A20458FA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5C20-25B7-495F-BC0B-32973DD0607D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DE72-34C1-481F-984A-9A20458FA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5C20-25B7-495F-BC0B-32973DD0607D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DE72-34C1-481F-984A-9A20458FA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5C20-25B7-495F-BC0B-32973DD0607D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DE72-34C1-481F-984A-9A20458FA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5C20-25B7-495F-BC0B-32973DD0607D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DE72-34C1-481F-984A-9A20458FA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5C20-25B7-495F-BC0B-32973DD0607D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DE72-34C1-481F-984A-9A20458FA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5C20-25B7-495F-BC0B-32973DD0607D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DE72-34C1-481F-984A-9A20458FA3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91AB5C20-25B7-495F-BC0B-32973DD0607D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ACEBDE72-34C1-481F-984A-9A20458FA3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J0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7260" y="-1769745"/>
            <a:ext cx="14066520" cy="810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05412" y="883504"/>
            <a:ext cx="69519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HÓA HỌC 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9010" y="5102581"/>
            <a:ext cx="970767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9605" y="2525395"/>
            <a:ext cx="104736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1 -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 MÔN HÓA HỌC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19735" y="810114"/>
            <a:ext cx="11352530" cy="467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ts val="6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(Iron)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spcBef>
                <a:spcPts val="600"/>
              </a:spcBef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 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84885" y="1371600"/>
            <a:ext cx="9683115" cy="1143000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en-US" alt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HÓA HỌC TRONG CUỘC SỐNG</a:t>
            </a:r>
          </a:p>
        </p:txBody>
      </p:sp>
      <p:sp>
        <p:nvSpPr>
          <p:cNvPr id="11266" name="Text Box 3"/>
          <p:cNvSpPr txBox="1"/>
          <p:nvPr/>
        </p:nvSpPr>
        <p:spPr>
          <a:xfrm>
            <a:off x="3032125" y="1560513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grpSp>
        <p:nvGrpSpPr>
          <p:cNvPr id="3" name="Group 5"/>
          <p:cNvGrpSpPr/>
          <p:nvPr/>
        </p:nvGrpSpPr>
        <p:grpSpPr>
          <a:xfrm>
            <a:off x="2819400" y="2514600"/>
            <a:ext cx="762000" cy="665163"/>
            <a:chOff x="1110" y="2656"/>
            <a:chExt cx="1549" cy="1351"/>
          </a:xfrm>
        </p:grpSpPr>
        <p:sp>
          <p:nvSpPr>
            <p:cNvPr id="11268" name="AutoShape 6"/>
            <p:cNvSpPr/>
            <p:nvPr/>
          </p:nvSpPr>
          <p:spPr>
            <a:xfrm>
              <a:off x="1123" y="2679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269" name="AutoShape 7"/>
            <p:cNvSpPr/>
            <p:nvPr/>
          </p:nvSpPr>
          <p:spPr>
            <a:xfrm>
              <a:off x="1110" y="2656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>
                    <a:alpha val="100000"/>
                  </a:srgbClr>
                </a:gs>
                <a:gs pos="7500">
                  <a:srgbClr val="7D8496">
                    <a:alpha val="100000"/>
                  </a:srgbClr>
                </a:gs>
                <a:gs pos="26500">
                  <a:srgbClr val="E6E6E6">
                    <a:alpha val="100000"/>
                  </a:srgbClr>
                </a:gs>
                <a:gs pos="34000">
                  <a:srgbClr val="7D8496">
                    <a:alpha val="100000"/>
                  </a:srgbClr>
                </a:gs>
                <a:gs pos="46500">
                  <a:srgbClr val="E6E6E6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53500">
                  <a:srgbClr val="E6E6E6">
                    <a:alpha val="100000"/>
                  </a:srgbClr>
                </a:gs>
                <a:gs pos="66000">
                  <a:srgbClr val="7D8496">
                    <a:alpha val="100000"/>
                  </a:srgbClr>
                </a:gs>
                <a:gs pos="73500">
                  <a:srgbClr val="E6E6E6">
                    <a:alpha val="100000"/>
                  </a:srgbClr>
                </a:gs>
                <a:gs pos="92500">
                  <a:srgbClr val="7D8496">
                    <a:alpha val="100000"/>
                  </a:srgbClr>
                </a:gs>
                <a:gs pos="100000">
                  <a:srgbClr val="E6E6E6">
                    <a:alpha val="100000"/>
                  </a:srgbClr>
                </a:gs>
              </a:gsLst>
              <a:lin ang="2700000" scaled="1"/>
              <a:tileRect/>
            </a:gra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7832" name="AutoShape 8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2819400" y="3429000"/>
            <a:ext cx="762000" cy="665163"/>
            <a:chOff x="3174" y="2656"/>
            <a:chExt cx="1549" cy="1351"/>
          </a:xfrm>
        </p:grpSpPr>
        <p:sp>
          <p:nvSpPr>
            <p:cNvPr id="11272" name="AutoShape 10"/>
            <p:cNvSpPr/>
            <p:nvPr/>
          </p:nvSpPr>
          <p:spPr>
            <a:xfrm>
              <a:off x="3187" y="2679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273" name="AutoShape 11"/>
            <p:cNvSpPr/>
            <p:nvPr/>
          </p:nvSpPr>
          <p:spPr>
            <a:xfrm>
              <a:off x="3174" y="2656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>
                    <a:alpha val="100000"/>
                  </a:srgbClr>
                </a:gs>
                <a:gs pos="7500">
                  <a:srgbClr val="7D8496">
                    <a:alpha val="100000"/>
                  </a:srgbClr>
                </a:gs>
                <a:gs pos="26500">
                  <a:srgbClr val="E6E6E6">
                    <a:alpha val="100000"/>
                  </a:srgbClr>
                </a:gs>
                <a:gs pos="34000">
                  <a:srgbClr val="7D8496">
                    <a:alpha val="100000"/>
                  </a:srgbClr>
                </a:gs>
                <a:gs pos="46500">
                  <a:srgbClr val="E6E6E6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53500">
                  <a:srgbClr val="E6E6E6">
                    <a:alpha val="100000"/>
                  </a:srgbClr>
                </a:gs>
                <a:gs pos="66000">
                  <a:srgbClr val="7D8496">
                    <a:alpha val="100000"/>
                  </a:srgbClr>
                </a:gs>
                <a:gs pos="73500">
                  <a:srgbClr val="E6E6E6">
                    <a:alpha val="100000"/>
                  </a:srgbClr>
                </a:gs>
                <a:gs pos="92500">
                  <a:srgbClr val="7D8496">
                    <a:alpha val="100000"/>
                  </a:srgbClr>
                </a:gs>
                <a:gs pos="100000">
                  <a:srgbClr val="E6E6E6">
                    <a:alpha val="100000"/>
                  </a:srgbClr>
                </a:gs>
              </a:gsLst>
              <a:lin ang="2700000" scaled="1"/>
              <a:tileRect/>
            </a:gra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7836" name="AutoShape 12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7837" name="Line 13"/>
          <p:cNvSpPr/>
          <p:nvPr/>
        </p:nvSpPr>
        <p:spPr>
          <a:xfrm>
            <a:off x="3429000" y="3124200"/>
            <a:ext cx="4800600" cy="0"/>
          </a:xfrm>
          <a:prstGeom prst="line">
            <a:avLst/>
          </a:prstGeom>
          <a:ln w="25400" cap="flat" cmpd="sng">
            <a:solidFill>
              <a:schemeClr val="tx2"/>
            </a:solidFill>
            <a:prstDash val="sysDot"/>
            <a:round/>
            <a:headEnd type="none" w="med" len="med"/>
            <a:tailEnd type="oval" w="med" len="med"/>
          </a:ln>
        </p:spPr>
      </p:sp>
      <p:sp>
        <p:nvSpPr>
          <p:cNvPr id="77838" name="Text Box 14"/>
          <p:cNvSpPr txBox="1"/>
          <p:nvPr/>
        </p:nvSpPr>
        <p:spPr>
          <a:xfrm>
            <a:off x="3962400" y="2592388"/>
            <a:ext cx="356870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marL="342900" indent="-342900"/>
            <a:r>
              <a:rPr lang="en-US" altLang="en-US" sz="2400" b="1" dirty="0">
                <a:latin typeface=".VnTimeH" panose="020B7200000000000000" pitchFamily="34" charset="0"/>
              </a:rPr>
              <a:t>TRONG C¤NG NGHIÖP</a:t>
            </a:r>
          </a:p>
        </p:txBody>
      </p:sp>
      <p:sp>
        <p:nvSpPr>
          <p:cNvPr id="77839" name="Text Box 15"/>
          <p:cNvSpPr txBox="1"/>
          <p:nvPr/>
        </p:nvSpPr>
        <p:spPr>
          <a:xfrm>
            <a:off x="3024823" y="2614613"/>
            <a:ext cx="3352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 eaLnBrk="0" hangingPunct="0"/>
            <a:r>
              <a:rPr lang="en-US" altLang="en-US" sz="2400" b="1" dirty="0">
                <a:solidFill>
                  <a:schemeClr val="bg1"/>
                </a:solidFill>
                <a:latin typeface=".VnTimeH" panose="020B7200000000000000" pitchFamily="34" charset="0"/>
              </a:rPr>
              <a:t>1</a:t>
            </a:r>
          </a:p>
        </p:txBody>
      </p:sp>
      <p:sp>
        <p:nvSpPr>
          <p:cNvPr id="77840" name="Line 16"/>
          <p:cNvSpPr/>
          <p:nvPr/>
        </p:nvSpPr>
        <p:spPr>
          <a:xfrm>
            <a:off x="3429000" y="4038600"/>
            <a:ext cx="4800600" cy="0"/>
          </a:xfrm>
          <a:prstGeom prst="line">
            <a:avLst/>
          </a:prstGeom>
          <a:ln w="25400" cap="flat" cmpd="sng">
            <a:solidFill>
              <a:schemeClr val="tx2"/>
            </a:solidFill>
            <a:prstDash val="sysDot"/>
            <a:round/>
            <a:headEnd type="none" w="med" len="med"/>
            <a:tailEnd type="oval" w="med" len="med"/>
          </a:ln>
        </p:spPr>
      </p:sp>
      <p:sp>
        <p:nvSpPr>
          <p:cNvPr id="77841" name="Text Box 17"/>
          <p:cNvSpPr txBox="1"/>
          <p:nvPr/>
        </p:nvSpPr>
        <p:spPr>
          <a:xfrm>
            <a:off x="3962400" y="3506788"/>
            <a:ext cx="356870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00B050"/>
                </a:solidFill>
                <a:latin typeface=".VnTimeH" panose="020B7200000000000000" pitchFamily="34" charset="0"/>
              </a:rPr>
              <a:t>TRONG N¤NG NGHIÖP</a:t>
            </a:r>
          </a:p>
        </p:txBody>
      </p:sp>
      <p:sp>
        <p:nvSpPr>
          <p:cNvPr id="77842" name="Text Box 18"/>
          <p:cNvSpPr txBox="1"/>
          <p:nvPr/>
        </p:nvSpPr>
        <p:spPr>
          <a:xfrm>
            <a:off x="3024823" y="3529013"/>
            <a:ext cx="3352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 eaLnBrk="0" hangingPunct="0"/>
            <a:r>
              <a:rPr lang="en-US" altLang="en-US" sz="2400" b="1" dirty="0">
                <a:solidFill>
                  <a:schemeClr val="bg1"/>
                </a:solidFill>
                <a:latin typeface=".VnTimeH" panose="020B7200000000000000" pitchFamily="34" charset="0"/>
              </a:rPr>
              <a:t>2</a:t>
            </a:r>
          </a:p>
        </p:txBody>
      </p:sp>
      <p:grpSp>
        <p:nvGrpSpPr>
          <p:cNvPr id="5" name="Group 19"/>
          <p:cNvGrpSpPr/>
          <p:nvPr/>
        </p:nvGrpSpPr>
        <p:grpSpPr>
          <a:xfrm>
            <a:off x="2819400" y="4321175"/>
            <a:ext cx="762000" cy="665163"/>
            <a:chOff x="1110" y="2656"/>
            <a:chExt cx="1549" cy="1351"/>
          </a:xfrm>
        </p:grpSpPr>
        <p:sp>
          <p:nvSpPr>
            <p:cNvPr id="11282" name="AutoShape 20"/>
            <p:cNvSpPr/>
            <p:nvPr/>
          </p:nvSpPr>
          <p:spPr>
            <a:xfrm>
              <a:off x="1123" y="2679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solidFill>
              <a:srgbClr val="808080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283" name="AutoShape 21"/>
            <p:cNvSpPr/>
            <p:nvPr/>
          </p:nvSpPr>
          <p:spPr>
            <a:xfrm>
              <a:off x="1110" y="2656"/>
              <a:ext cx="1536" cy="1328"/>
            </a:xfrm>
            <a:prstGeom prst="hexagon">
              <a:avLst>
                <a:gd name="adj" fmla="val 28915"/>
                <a:gd name="vf" fmla="val 115470"/>
              </a:avLst>
            </a:prstGeom>
            <a:gradFill rotWithShape="1">
              <a:gsLst>
                <a:gs pos="0">
                  <a:srgbClr val="E6E6E6">
                    <a:alpha val="100000"/>
                  </a:srgbClr>
                </a:gs>
                <a:gs pos="7500">
                  <a:srgbClr val="7D8496">
                    <a:alpha val="100000"/>
                  </a:srgbClr>
                </a:gs>
                <a:gs pos="26500">
                  <a:srgbClr val="E6E6E6">
                    <a:alpha val="100000"/>
                  </a:srgbClr>
                </a:gs>
                <a:gs pos="34000">
                  <a:srgbClr val="7D8496">
                    <a:alpha val="100000"/>
                  </a:srgbClr>
                </a:gs>
                <a:gs pos="46500">
                  <a:srgbClr val="E6E6E6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53500">
                  <a:srgbClr val="E6E6E6">
                    <a:alpha val="100000"/>
                  </a:srgbClr>
                </a:gs>
                <a:gs pos="66000">
                  <a:srgbClr val="7D8496">
                    <a:alpha val="100000"/>
                  </a:srgbClr>
                </a:gs>
                <a:gs pos="73500">
                  <a:srgbClr val="E6E6E6">
                    <a:alpha val="100000"/>
                  </a:srgbClr>
                </a:gs>
                <a:gs pos="92500">
                  <a:srgbClr val="7D8496">
                    <a:alpha val="100000"/>
                  </a:srgbClr>
                </a:gs>
                <a:gs pos="100000">
                  <a:srgbClr val="E6E6E6">
                    <a:alpha val="100000"/>
                  </a:srgbClr>
                </a:gs>
              </a:gsLst>
              <a:lin ang="2700000" scaled="1"/>
              <a:tileRect/>
            </a:gradFill>
            <a:ln w="9525" cap="flat" cmpd="sng">
              <a:solidFill>
                <a:srgbClr val="C0C0C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7846" name="AutoShape 22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7851" name="Line 27"/>
          <p:cNvSpPr/>
          <p:nvPr/>
        </p:nvSpPr>
        <p:spPr>
          <a:xfrm>
            <a:off x="3429000" y="4930775"/>
            <a:ext cx="4800600" cy="0"/>
          </a:xfrm>
          <a:prstGeom prst="line">
            <a:avLst/>
          </a:prstGeom>
          <a:ln w="25400" cap="flat" cmpd="sng">
            <a:solidFill>
              <a:schemeClr val="tx2"/>
            </a:solidFill>
            <a:prstDash val="sysDot"/>
            <a:round/>
            <a:headEnd type="none" w="med" len="med"/>
            <a:tailEnd type="oval" w="med" len="med"/>
          </a:ln>
        </p:spPr>
      </p:sp>
      <p:sp>
        <p:nvSpPr>
          <p:cNvPr id="77852" name="Text Box 28"/>
          <p:cNvSpPr txBox="1"/>
          <p:nvPr/>
        </p:nvSpPr>
        <p:spPr>
          <a:xfrm>
            <a:off x="3962400" y="4398963"/>
            <a:ext cx="321437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en-US" sz="2400" b="1" dirty="0">
                <a:solidFill>
                  <a:srgbClr val="C00000"/>
                </a:solidFill>
                <a:latin typeface=".VnTimeH" panose="020B7200000000000000" pitchFamily="34" charset="0"/>
              </a:rPr>
              <a:t>TRONG</a:t>
            </a:r>
            <a:r>
              <a:rPr lang="en-US" altLang="en-US" sz="2400" b="1" dirty="0">
                <a:latin typeface=".VnTimeH" panose="020B7200000000000000" pitchFamily="34" charset="0"/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latin typeface=".VnTimeH" panose="020B7200000000000000" pitchFamily="34" charset="0"/>
              </a:rPr>
              <a:t>CUéC SèNG</a:t>
            </a:r>
          </a:p>
        </p:txBody>
      </p:sp>
      <p:sp>
        <p:nvSpPr>
          <p:cNvPr id="77853" name="Text Box 29"/>
          <p:cNvSpPr txBox="1"/>
          <p:nvPr/>
        </p:nvSpPr>
        <p:spPr>
          <a:xfrm>
            <a:off x="3024823" y="4421188"/>
            <a:ext cx="3352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 eaLnBrk="0" hangingPunct="0"/>
            <a:r>
              <a:rPr lang="en-US" altLang="en-US" sz="2400" b="1" dirty="0">
                <a:solidFill>
                  <a:schemeClr val="bg1"/>
                </a:solidFill>
                <a:latin typeface=".VnTimeH" panose="020B7200000000000000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7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77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7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7838" grpId="0"/>
      <p:bldP spid="77839" grpId="0"/>
      <p:bldP spid="77841" grpId="0"/>
      <p:bldP spid="77842" grpId="0"/>
      <p:bldP spid="77852" grpId="0"/>
      <p:bldP spid="778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r139061476078v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74" y="641445"/>
            <a:ext cx="10249469" cy="552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676015" y="5091430"/>
            <a:ext cx="5259070" cy="1077595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ctr">
            <a:normAutofit fontScale="4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alt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CÔNG NGHIỆP</a:t>
            </a: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77595" y="763270"/>
            <a:ext cx="5125085" cy="547370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altLang="en-US" sz="29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 MẶT TRỜI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TUYET\Desktop\SachAnh05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22" y="1075899"/>
            <a:ext cx="9186863" cy="514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6254750" y="1075690"/>
            <a:ext cx="4547235" cy="723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 THÁC DẦU MỎ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42620" y="363855"/>
            <a:ext cx="5251450" cy="711835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CÔNG NGHIỆP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Tinh_dau_bac_ha(_bai_tecpe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" y="473075"/>
            <a:ext cx="4990465" cy="304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Tinh_dau_hung_que(bai_tecpen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3543935"/>
            <a:ext cx="4998720" cy="273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6" descr="Tinh_dau_sa(bai_tecpen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473710"/>
            <a:ext cx="351536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hung_cat_tinh_dau(_Bai_tecpen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3519170"/>
            <a:ext cx="3515360" cy="276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 flipH="1">
            <a:off x="2472690" y="6280150"/>
            <a:ext cx="5654675" cy="57721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CHƯNG CẤT TINH DẦU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472690" y="3116580"/>
            <a:ext cx="4940300" cy="784860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CÔNG NGHIỆP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thuoctrus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" y="946150"/>
            <a:ext cx="5417185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1115695" y="362585"/>
            <a:ext cx="379285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 TRỪ  SÂU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6574790" y="2496820"/>
            <a:ext cx="5064125" cy="5835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 NÔNG NGHIỆP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x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485" y="1419860"/>
            <a:ext cx="443738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6" descr="bat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19225"/>
            <a:ext cx="4474845" cy="484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872105" y="598170"/>
            <a:ext cx="7495540" cy="669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45791" dir="2021404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SỐNG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 descr="Cao_su_t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295" y="1190625"/>
            <a:ext cx="4392930" cy="547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9" descr="Hung_mu_cao_s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495" y="1190625"/>
            <a:ext cx="4196715" cy="478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41525" y="6207125"/>
            <a:ext cx="3200400" cy="65024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SU THÔ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308225" y="181610"/>
            <a:ext cx="7987030" cy="1009015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alt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NÔNG NGHIỆP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4" descr="photo_wind_electroly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040765"/>
            <a:ext cx="5278120" cy="556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inh_tu_li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745" y="1041400"/>
            <a:ext cx="5203190" cy="556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62225" y="292735"/>
            <a:ext cx="8156575" cy="748030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alt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CÔNG NGHIỆP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31315" y="1240155"/>
            <a:ext cx="4456430" cy="90868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 GIÓ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d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300" y="1546747"/>
            <a:ext cx="3625389" cy="299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5" descr="butm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80" y="1317009"/>
            <a:ext cx="325596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 descr="c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689" y="1546747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4023815" y="4772547"/>
            <a:ext cx="5105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45791" dir="2021404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3300"/>
                </a:solidFill>
              </a:rPr>
              <a:t>  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CUỘC</a:t>
            </a:r>
            <a:r>
              <a:rPr lang="en-US" altLang="en-US" sz="3200" b="1" dirty="0">
                <a:solidFill>
                  <a:srgbClr val="FF3300"/>
                </a:solidFill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Rectangle 4"/>
          <p:cNvSpPr>
            <a:spLocks noChangeArrowheads="1"/>
          </p:cNvSpPr>
          <p:nvPr/>
        </p:nvSpPr>
        <p:spPr bwMode="auto">
          <a:xfrm>
            <a:off x="1981200" y="3810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800" b="0" i="0" u="none" strike="noStrike" kern="1200" cap="none" spc="0" normalizeH="0" baseline="0" noProof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 ĐẦU MÔN HÓA HỌC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80785" y="1570059"/>
            <a:ext cx="10738981" cy="286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I. Hóa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Hóa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vai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trò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cuộc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ta?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III. Cần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tốt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hóa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" grpId="0"/>
      <p:bldP spid="2068" grpId="1"/>
      <p:bldP spid="3" grpId="0" animBg="1"/>
      <p:bldP spid="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tm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20090"/>
            <a:ext cx="10608310" cy="585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183255" y="5843270"/>
            <a:ext cx="711136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 PHẢN ỨNG HẠT NHÂN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025900" y="0"/>
            <a:ext cx="6268720" cy="720725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CÔNG NGHIỆP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167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942975"/>
            <a:ext cx="4921250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hangntdrug13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340" y="942975"/>
            <a:ext cx="5245100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3543120" y="239282"/>
            <a:ext cx="5105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45791" dir="2021404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3300"/>
                </a:solidFill>
              </a:rPr>
              <a:t>  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CUỘC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npk-B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0"/>
            <a:ext cx="487934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6" descr="phanb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95" y="1700530"/>
            <a:ext cx="4294505" cy="325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2585085" y="5324475"/>
            <a:ext cx="37401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PHÂN BÓN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14070" y="398145"/>
            <a:ext cx="5887720" cy="930910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NÔNG NGHIỆP</a:t>
            </a:r>
            <a:r>
              <a:rPr lang="en-US" alt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15005" y="6226810"/>
            <a:ext cx="5151120" cy="48768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MẶC</a:t>
            </a:r>
          </a:p>
        </p:txBody>
      </p:sp>
      <p:pic>
        <p:nvPicPr>
          <p:cNvPr id="31747" name="Picture 4" descr="silk-cor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10" y="1249045"/>
            <a:ext cx="9260840" cy="486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056380" y="460375"/>
            <a:ext cx="5068570" cy="7886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45791" dir="2021404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/>
              <a:t> 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CUỘC</a:t>
            </a:r>
            <a:r>
              <a:rPr lang="en-US" altLang="en-US" sz="3200" dirty="0"/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4" descr="metallur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010" y="670560"/>
            <a:ext cx="6312535" cy="638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17981_image3_Hydroelectric_power_2002-5-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" y="1000760"/>
            <a:ext cx="5377180" cy="560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040245" y="5786120"/>
            <a:ext cx="3201670" cy="8223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KIM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93595" y="5785485"/>
            <a:ext cx="3448050" cy="8223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en-US" sz="355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 ĐIỆN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435350" y="271780"/>
            <a:ext cx="5759450" cy="547370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TRONG CÔNG NGHIỆP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1736725" y="415925"/>
            <a:ext cx="5636260" cy="7708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45791" dir="2021404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TRONG CUỘC SỐNG</a:t>
            </a:r>
          </a:p>
        </p:txBody>
      </p:sp>
      <p:pic>
        <p:nvPicPr>
          <p:cNvPr id="28675" name="Picture 4" descr="PRACT11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" y="1189990"/>
            <a:ext cx="10377170" cy="537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188085" y="512445"/>
            <a:ext cx="926274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ts val="600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188720" y="1978660"/>
            <a:ext cx="9107170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 học gắn liền với các ngành công nông nghiệp, các sản phẩm hóa học không thể thiếu được trong cuộc sống hàng ngày, như vậy: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 học có vai trò quan trọng trong cuộc sống của chúng 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9221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Rectangle 4"/>
          <p:cNvSpPr>
            <a:spLocks noChangeArrowheads="1"/>
          </p:cNvSpPr>
          <p:nvPr/>
        </p:nvSpPr>
        <p:spPr bwMode="auto">
          <a:xfrm>
            <a:off x="866140" y="251968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4800" b="0" i="0" u="none" strike="noStrike" kern="1200" cap="none" spc="0" normalizeH="0" baseline="0" noProof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11835" y="1570355"/>
            <a:ext cx="959358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 học là gì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08200" y="5080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800" b="0" i="0" u="none" strike="noStrike" kern="1200" cap="none" spc="0" normalizeH="0" baseline="0" noProof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 ĐẦU MÔN HÓA HỌC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48005" y="2215515"/>
            <a:ext cx="1164463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?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11835" y="2975610"/>
            <a:ext cx="11151235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 trọng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4490" y="3620770"/>
            <a:ext cx="1127950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III.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học.</a:t>
            </a:r>
            <a:endParaRPr lang="en-US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4" grpId="0" bldLvl="0" animBg="1"/>
      <p:bldP spid="7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Rectangle 4"/>
          <p:cNvSpPr>
            <a:spLocks noChangeArrowheads="1"/>
          </p:cNvSpPr>
          <p:nvPr/>
        </p:nvSpPr>
        <p:spPr bwMode="auto">
          <a:xfrm>
            <a:off x="866140" y="251968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4800" b="0" i="0" u="none" strike="noStrike" kern="1200" cap="none" spc="0" normalizeH="0" baseline="0" noProof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11835" y="1570355"/>
            <a:ext cx="959358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 học là gì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08200" y="5080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800" b="0" i="0" u="none" strike="noStrike" kern="1200" cap="none" spc="0" normalizeH="0" baseline="0" noProof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 ĐẦU MÔN HÓA HỌC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48005" y="2215515"/>
            <a:ext cx="1164463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?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11835" y="2975610"/>
            <a:ext cx="11151235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 trọng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4490" y="3620770"/>
            <a:ext cx="1127950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III.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học.</a:t>
            </a:r>
            <a:endParaRPr lang="en-US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11585" y="4204033"/>
            <a:ext cx="10768082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  <p:bldP spid="8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0610" y="2905760"/>
            <a:ext cx="324421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.VnTime" panose="020B720000000000000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0610" y="1844040"/>
            <a:ext cx="605980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Thu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.VnTime" panose="020B720000000000000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09680" y="719461"/>
            <a:ext cx="10768082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42395" y="1364313"/>
            <a:ext cx="10768082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70610" y="2376805"/>
            <a:ext cx="437769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  <a:endParaRPr lang="en-US" sz="3200" dirty="0">
              <a:latin typeface=".VnTime" panose="020B720000000000000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0610" y="3480435"/>
            <a:ext cx="24587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3200" dirty="0">
              <a:latin typeface=".VnTime" panose="020B720000000000000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4" descr="viet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029" y="2193643"/>
            <a:ext cx="6096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 bldLvl="0" animBg="1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Rectangle 4"/>
          <p:cNvSpPr>
            <a:spLocks noChangeArrowheads="1"/>
          </p:cNvSpPr>
          <p:nvPr/>
        </p:nvSpPr>
        <p:spPr bwMode="auto">
          <a:xfrm>
            <a:off x="1981200" y="3810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800" b="0" i="0" u="none" strike="noStrike" kern="1200" cap="none" spc="0" normalizeH="0" baseline="0" noProof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 ĐẦU MÔN HÓA HỌC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26135" y="1295400"/>
            <a:ext cx="947928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 học là gì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177290" y="1777365"/>
            <a:ext cx="105346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(II)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sunfat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Copper (II) sulfate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tác dụng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Natri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hidroxit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Sodim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hydroxide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2" grpId="0" bldLvl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920622" y="941696"/>
            <a:ext cx="6346208" cy="393055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ownloads\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5" y="-635"/>
            <a:ext cx="10674985" cy="685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ownloads\111111111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55" y="347345"/>
            <a:ext cx="10283825" cy="632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Rectangle 4"/>
          <p:cNvSpPr>
            <a:spLocks noChangeArrowheads="1"/>
          </p:cNvSpPr>
          <p:nvPr/>
        </p:nvSpPr>
        <p:spPr bwMode="auto">
          <a:xfrm>
            <a:off x="866140" y="251968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4800" b="0" i="0" u="none" strike="noStrike" kern="1200" cap="none" spc="0" normalizeH="0" baseline="0" noProof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11835" y="1570355"/>
            <a:ext cx="959358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 học là gì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08200" y="5080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800" b="0" i="0" u="none" strike="noStrike" kern="1200" cap="none" spc="0" normalizeH="0" baseline="0" noProof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 ĐẦU MÔN HÓA HỌC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48005" y="2215515"/>
            <a:ext cx="1164463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?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48005" y="2850515"/>
            <a:ext cx="1127950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học.</a:t>
            </a:r>
            <a:endParaRPr lang="en-US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11585" y="3433778"/>
            <a:ext cx="10768082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66140" y="4079240"/>
            <a:ext cx="1096073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 học tốt môn hóa học.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58930" y="4662503"/>
            <a:ext cx="10768082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làm thí nghiệm, quan sát hiện tượng, nắm vững kiến thức và có khả năng vận dụng kiến thức đã học.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10" grpId="0" bldLvl="0" animBg="1"/>
      <p:bldP spid="11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8810" y="2093595"/>
            <a:ext cx="9202420" cy="2122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 trước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SGK / T7,8.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Chuẩn bị một số ví dụ về chất.</a:t>
            </a:r>
          </a:p>
        </p:txBody>
      </p:sp>
      <p:sp>
        <p:nvSpPr>
          <p:cNvPr id="3" name="Rectangle 2"/>
          <p:cNvSpPr/>
          <p:nvPr/>
        </p:nvSpPr>
        <p:spPr>
          <a:xfrm>
            <a:off x="3745865" y="1104265"/>
            <a:ext cx="4386580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DẶN DÒ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2mate.com - Natrihidroxit tác dụng với đồng II sunfat NaOH  CuSO4_360p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5410" y="1891665"/>
            <a:ext cx="9535795" cy="4344670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375410" y="160655"/>
            <a:ext cx="8929370" cy="173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5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1.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màu sắc các dung dịch trước khi thí nghiệm</a:t>
            </a:r>
          </a:p>
          <a:p>
            <a:pPr algn="just">
              <a:lnSpc>
                <a:spcPct val="115000"/>
              </a:lnSpc>
              <a:spcBef>
                <a:spcPts val="5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thay đổi màu sắc khi tiến hành thí nghiệm</a:t>
            </a:r>
          </a:p>
          <a:p>
            <a:pPr algn="just">
              <a:lnSpc>
                <a:spcPct val="115000"/>
              </a:lnSpc>
              <a:spcBef>
                <a:spcPts val="5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3.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chất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bị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biến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đổi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không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Dựa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dấu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hiệu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49045" y="1448435"/>
          <a:ext cx="9492615" cy="5023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7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4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563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 NGHIỆM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 TƯỢNG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4640">
                <a:tc>
                  <a:txBody>
                    <a:bodyPr/>
                    <a:lstStyle/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vi-VN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40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92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85290" y="4134485"/>
            <a:ext cx="33845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26455" y="3904615"/>
            <a:ext cx="41814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04365" y="5544185"/>
            <a:ext cx="2562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4450" y="5361305"/>
            <a:ext cx="49828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 Chất bị biến đổi, 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0975" y="2370455"/>
            <a:ext cx="36188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03950" y="2261235"/>
            <a:ext cx="36480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08650" y="2884170"/>
            <a:ext cx="48450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CuSO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Rectangle 4"/>
          <p:cNvSpPr>
            <a:spLocks noChangeArrowheads="1"/>
          </p:cNvSpPr>
          <p:nvPr/>
        </p:nvSpPr>
        <p:spPr bwMode="auto">
          <a:xfrm>
            <a:off x="1981200" y="3810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800" b="0" i="0" u="none" strike="noStrike" kern="1200" cap="none" spc="0" normalizeH="0" baseline="0" noProof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 ĐẦU MÔN HÓA HỌC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26135" y="1295400"/>
            <a:ext cx="947928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 học là gì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177290" y="1777365"/>
            <a:ext cx="105346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đồng (II)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sunfat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Copper (II) sulfate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dụng với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natri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hidroxit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Sodim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hydroxide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77290" y="3790316"/>
            <a:ext cx="1090803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Axit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clohidric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(Hydrochloric acid)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dụng với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(Iron)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0" bldLvl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2mate.com - Sắt tác dụng với axit clohidric_360p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5905" y="1564640"/>
            <a:ext cx="9212580" cy="4656455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411605" y="454660"/>
            <a:ext cx="8893810" cy="99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Nêu hiện tượng quan sát được ?</a:t>
            </a:r>
          </a:p>
          <a:p>
            <a:pPr algn="dist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2.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chất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bị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biến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đổi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không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Dựa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dấu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hiệu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95000"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01650" y="665480"/>
          <a:ext cx="11264265" cy="3919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9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6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8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6420"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vi-VN" sz="2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vi-VN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vi-VN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576955" y="666750"/>
            <a:ext cx="325056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chemeClr val="bg1"/>
                </a:solidFill>
              </a:rPr>
              <a:t>Thí nghiệm 1</a:t>
            </a:r>
          </a:p>
        </p:txBody>
      </p:sp>
      <p:sp>
        <p:nvSpPr>
          <p:cNvPr id="4" name="Rectangle 3"/>
          <p:cNvSpPr/>
          <p:nvPr/>
        </p:nvSpPr>
        <p:spPr>
          <a:xfrm>
            <a:off x="123825" y="666115"/>
            <a:ext cx="308546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chemeClr val="bg1"/>
                </a:solidFill>
              </a:rPr>
              <a:t>Thí nghiệm</a:t>
            </a:r>
          </a:p>
        </p:txBody>
      </p:sp>
      <p:sp>
        <p:nvSpPr>
          <p:cNvPr id="6" name="Rectangle 5"/>
          <p:cNvSpPr/>
          <p:nvPr/>
        </p:nvSpPr>
        <p:spPr>
          <a:xfrm>
            <a:off x="7893685" y="666750"/>
            <a:ext cx="306768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 nghiệm </a:t>
            </a:r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285" y="1524635"/>
            <a:ext cx="24758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Hiện tượng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được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78150" y="1525270"/>
            <a:ext cx="44596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 lam,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3105" y="3325495"/>
            <a:ext cx="2142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   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96895" y="3325495"/>
            <a:ext cx="4340860" cy="878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    Chất bị biến đổi,</a:t>
            </a:r>
          </a:p>
          <a:p>
            <a:pPr algn="l">
              <a:lnSpc>
                <a:spcPct val="8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    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47610" y="1525270"/>
            <a:ext cx="42189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sủi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47610" y="3197860"/>
            <a:ext cx="39992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    Chất bị biến đổi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    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thành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0" name="Wave 9"/>
          <p:cNvSpPr/>
          <p:nvPr/>
        </p:nvSpPr>
        <p:spPr>
          <a:xfrm>
            <a:off x="3969385" y="4723130"/>
            <a:ext cx="4173855" cy="151384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HÓA HỌC LÀ GÌ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bldLvl="0" animBg="1"/>
      <p:bldP spid="10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Rectangle 4"/>
          <p:cNvSpPr>
            <a:spLocks noChangeArrowheads="1"/>
          </p:cNvSpPr>
          <p:nvPr/>
        </p:nvSpPr>
        <p:spPr bwMode="auto">
          <a:xfrm>
            <a:off x="1981200" y="3810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800" b="0" i="0" u="none" strike="noStrike" kern="1200" cap="none" spc="0" normalizeH="0" baseline="0" noProof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 ĐẦU MÔN HÓA HỌC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26135" y="1295400"/>
            <a:ext cx="947928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 học là gì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177290" y="1777365"/>
            <a:ext cx="105346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(II)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sunfat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Copper (II) sulfate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natri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hidroxit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Sodim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hydroxide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149" name="Text Box 5"/>
          <p:cNvSpPr txBox="1"/>
          <p:nvPr/>
        </p:nvSpPr>
        <p:spPr>
          <a:xfrm>
            <a:off x="936771" y="4160764"/>
            <a:ext cx="10559415" cy="10388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l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Hóa học là khoa học nghiên cứu các chất, sự biến đổi chất và ứng dụng của chúng.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7992" y="5240020"/>
            <a:ext cx="11356975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A4E8BA66-AB79-445F-9B12-9F2D4C069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290" y="3071985"/>
            <a:ext cx="1090803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Axit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clohidric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(Hydrochloric acid)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dụng với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(Iron)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6149" grpId="0"/>
      <p:bldP spid="8" grpId="0" bldLvl="0"/>
      <p:bldP spid="8" grpId="1"/>
    </p:bldLst>
  </p:timing>
</p:sld>
</file>

<file path=ppt/theme/theme1.xml><?xml version="1.0" encoding="utf-8"?>
<a:theme xmlns:a="http://schemas.openxmlformats.org/drawingml/2006/main" name="Orange Waves">
  <a:themeElements>
    <a:clrScheme name="Orang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73109"/>
      </a:accent1>
      <a:accent2>
        <a:srgbClr val="FF5050"/>
      </a:accent2>
      <a:accent3>
        <a:srgbClr val="FFFFFF"/>
      </a:accent3>
      <a:accent4>
        <a:srgbClr val="000000"/>
      </a:accent4>
      <a:accent5>
        <a:srgbClr val="E0ADAA"/>
      </a:accent5>
      <a:accent6>
        <a:srgbClr val="E74848"/>
      </a:accent6>
      <a:hlink>
        <a:srgbClr val="4D4D4D"/>
      </a:hlink>
      <a:folHlink>
        <a:srgbClr val="777777"/>
      </a:folHlink>
    </a:clrScheme>
    <a:fontScheme name="Orang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Orang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73109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E0ADAA"/>
        </a:accent5>
        <a:accent6>
          <a:srgbClr val="E74848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</TotalTime>
  <Words>1080</Words>
  <Application>Microsoft Office PowerPoint</Application>
  <PresentationFormat>Widescreen</PresentationFormat>
  <Paragraphs>129</Paragraphs>
  <Slides>34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.VnTime</vt:lpstr>
      <vt:lpstr>.VnTimeH</vt:lpstr>
      <vt:lpstr>Arial</vt:lpstr>
      <vt:lpstr>Calibri</vt:lpstr>
      <vt:lpstr>Times New Roman</vt:lpstr>
      <vt:lpstr>Wingdings</vt:lpstr>
      <vt:lpstr>Orange Waves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VAI TRÒ CỦA HÓA HỌC TRONG CUỘC SỐNG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CAO SU THÔ</vt:lpstr>
      <vt:lpstr>NĂNG LƯỢNG GIÓ</vt:lpstr>
      <vt:lpstr>PowerPoint Presentation</vt:lpstr>
      <vt:lpstr>PowerPoint Presentation</vt:lpstr>
      <vt:lpstr>PowerPoint Presentation</vt:lpstr>
      <vt:lpstr>PowerPoint Presentation</vt:lpstr>
      <vt:lpstr>MAY MẶC</vt:lpstr>
      <vt:lpstr>LUYỆN KIM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Vân Bạch</cp:lastModifiedBy>
  <cp:revision>79</cp:revision>
  <dcterms:created xsi:type="dcterms:W3CDTF">2018-05-04T02:12:00Z</dcterms:created>
  <dcterms:modified xsi:type="dcterms:W3CDTF">2021-09-05T03:36:16Z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